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0"/>
  </p:notesMasterIdLst>
  <p:sldIdLst>
    <p:sldId id="256" r:id="rId2"/>
    <p:sldId id="259" r:id="rId3"/>
    <p:sldId id="257" r:id="rId4"/>
    <p:sldId id="260" r:id="rId5"/>
    <p:sldId id="261" r:id="rId6"/>
    <p:sldId id="263" r:id="rId7"/>
    <p:sldId id="264" r:id="rId8"/>
    <p:sldId id="266" r:id="rId9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98A08-48F5-4C0C-9964-1835A7D211AF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67485-A4BA-4991-93BE-B520C5AFD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5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74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7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3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9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2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7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4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4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1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 descr="Vector background of vibrant colors splashing">
            <a:extLst>
              <a:ext uri="{FF2B5EF4-FFF2-40B4-BE49-F238E27FC236}">
                <a16:creationId xmlns:a16="http://schemas.microsoft.com/office/drawing/2014/main" id="{FA587330-FD16-33E1-2A05-2280B3251E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39" r="1409" b="-1"/>
          <a:stretch/>
        </p:blipFill>
        <p:spPr>
          <a:xfrm>
            <a:off x="-56809" y="0"/>
            <a:ext cx="866849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029566-4B64-41FB-D4A1-538F83316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5818" y="2936458"/>
            <a:ext cx="4175020" cy="1790805"/>
          </a:xfrm>
        </p:spPr>
        <p:txBody>
          <a:bodyPr anchor="b">
            <a:normAutofit fontScale="90000"/>
          </a:bodyPr>
          <a:lstStyle/>
          <a:p>
            <a:r>
              <a:rPr lang="en-GB" sz="4800" dirty="0"/>
              <a:t>PNRR</a:t>
            </a:r>
            <a:br>
              <a:rPr lang="en-GB" sz="4800" dirty="0"/>
            </a:br>
            <a:br>
              <a:rPr lang="en-GB" sz="4800" dirty="0"/>
            </a:b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F-PNRAS-1-2022-1801</a:t>
            </a:r>
            <a:b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PROIECT NAȚIONAL PENTRU REDUCEREA ABANDONULUI ȘCOLAR (PNRAS)</a:t>
            </a:r>
            <a:br>
              <a:rPr lang="en-GB" sz="2200" dirty="0"/>
            </a:br>
            <a:endParaRPr lang="en-GB" sz="2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F609AB-1DE5-E36C-0242-BC54BFF56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7650" y="5139622"/>
            <a:ext cx="4023360" cy="1208141"/>
          </a:xfrm>
        </p:spPr>
        <p:txBody>
          <a:bodyPr>
            <a:normAutofit fontScale="92500" lnSpcReduction="10000"/>
          </a:bodyPr>
          <a:lstStyle/>
          <a:p>
            <a:r>
              <a:rPr lang="en-GB" sz="4000" b="1" dirty="0" err="1"/>
              <a:t>Nouă</a:t>
            </a:r>
            <a:r>
              <a:rPr lang="en-GB" sz="4000" b="1" dirty="0"/>
              <a:t> ne </a:t>
            </a:r>
            <a:r>
              <a:rPr lang="en-GB" sz="4000" b="1" dirty="0" err="1"/>
              <a:t>pasă</a:t>
            </a:r>
            <a:r>
              <a:rPr lang="en-GB" sz="4000" b="1" dirty="0"/>
              <a:t>!</a:t>
            </a:r>
          </a:p>
          <a:p>
            <a:r>
              <a:rPr lang="en-GB" b="1" dirty="0"/>
              <a:t>2022-2025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D9F990-1C4C-4521-4939-CF3C140C9991}"/>
              </a:ext>
            </a:extLst>
          </p:cNvPr>
          <p:cNvSpPr txBox="1"/>
          <p:nvPr/>
        </p:nvSpPr>
        <p:spPr>
          <a:xfrm>
            <a:off x="825913" y="64101"/>
            <a:ext cx="5678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>
                    <a:lumMod val="95000"/>
                  </a:schemeClr>
                </a:solidFill>
              </a:rPr>
              <a:t>Liceul</a:t>
            </a:r>
            <a:r>
              <a:rPr lang="en-GB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95000"/>
                  </a:schemeClr>
                </a:solidFill>
              </a:rPr>
              <a:t>Tehnologic</a:t>
            </a:r>
            <a:r>
              <a:rPr lang="en-GB" sz="2000" dirty="0">
                <a:solidFill>
                  <a:schemeClr val="bg1">
                    <a:lumMod val="95000"/>
                  </a:schemeClr>
                </a:solidFill>
              </a:rPr>
              <a:t> „Nicolae </a:t>
            </a:r>
            <a:r>
              <a:rPr lang="en-GB" sz="2000" dirty="0" err="1">
                <a:solidFill>
                  <a:schemeClr val="bg1">
                    <a:lumMod val="95000"/>
                  </a:schemeClr>
                </a:solidFill>
              </a:rPr>
              <a:t>Teclu</a:t>
            </a:r>
            <a:r>
              <a:rPr lang="en-GB" sz="2000" dirty="0">
                <a:solidFill>
                  <a:schemeClr val="bg1">
                    <a:lumMod val="95000"/>
                  </a:schemeClr>
                </a:solidFill>
              </a:rPr>
              <a:t>” </a:t>
            </a:r>
          </a:p>
          <a:p>
            <a:r>
              <a:rPr lang="en-GB" sz="2000" dirty="0" err="1">
                <a:solidFill>
                  <a:schemeClr val="bg1">
                    <a:lumMod val="95000"/>
                  </a:schemeClr>
                </a:solidFill>
              </a:rPr>
              <a:t>Copșa</a:t>
            </a:r>
            <a:r>
              <a:rPr lang="en-GB" sz="20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bg1">
                    <a:lumMod val="95000"/>
                  </a:schemeClr>
                </a:solidFill>
              </a:rPr>
              <a:t>Mică</a:t>
            </a:r>
            <a:endParaRPr lang="en-GB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4" descr="Shape, circle&#10;&#10;Description automatically generated">
            <a:extLst>
              <a:ext uri="{FF2B5EF4-FFF2-40B4-BE49-F238E27FC236}">
                <a16:creationId xmlns:a16="http://schemas.microsoft.com/office/drawing/2014/main" id="{BBFF8AB4-FDA2-4D28-B930-BFDF5467F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77" y="145147"/>
            <a:ext cx="480536" cy="480536"/>
          </a:xfrm>
          <a:prstGeom prst="rect">
            <a:avLst/>
          </a:prstGeom>
        </p:spPr>
      </p:pic>
      <p:pic>
        <p:nvPicPr>
          <p:cNvPr id="6" name="Picture 5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6DB2197D-13AA-ED06-FD63-CA806D653C6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75"/>
          <a:stretch/>
        </p:blipFill>
        <p:spPr>
          <a:xfrm>
            <a:off x="7109815" y="8820"/>
            <a:ext cx="5063134" cy="59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537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D0394-3B8F-D62A-185C-15BC6A23C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439" y="2439924"/>
            <a:ext cx="10168128" cy="369417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sz="4400" dirty="0" err="1">
                <a:solidFill>
                  <a:schemeClr val="accent4">
                    <a:lumMod val="75000"/>
                  </a:schemeClr>
                </a:solidFill>
              </a:rPr>
              <a:t>Durata</a:t>
            </a:r>
            <a:r>
              <a:rPr lang="en-GB" sz="4400" dirty="0"/>
              <a:t>: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2022 – 2025</a:t>
            </a:r>
          </a:p>
          <a:p>
            <a:pPr>
              <a:buFontTx/>
              <a:buChar char="-"/>
            </a:pPr>
            <a:r>
              <a:rPr lang="en-GB" sz="4400" dirty="0" err="1">
                <a:solidFill>
                  <a:schemeClr val="accent4">
                    <a:lumMod val="75000"/>
                  </a:schemeClr>
                </a:solidFill>
              </a:rPr>
              <a:t>Buget</a:t>
            </a:r>
            <a:r>
              <a:rPr lang="en-GB" sz="4400" dirty="0"/>
              <a:t>: </a:t>
            </a:r>
            <a:r>
              <a:rPr lang="en-GB" sz="4400" b="1" dirty="0">
                <a:effectLst/>
                <a:latin typeface="Arial" panose="020B0604020202020204" pitchFamily="34" charset="0"/>
              </a:rPr>
              <a:t>870.301</a:t>
            </a:r>
            <a:r>
              <a:rPr lang="en-GB" sz="4400" dirty="0">
                <a:effectLst/>
                <a:latin typeface="Arial" panose="020B0604020202020204" pitchFamily="34" charset="0"/>
              </a:rPr>
              <a:t> </a:t>
            </a:r>
            <a:r>
              <a:rPr lang="en-GB" sz="4400" dirty="0">
                <a:latin typeface="Arial" panose="020B0604020202020204" pitchFamily="34" charset="0"/>
              </a:rPr>
              <a:t>lei / </a:t>
            </a:r>
            <a:r>
              <a:rPr lang="en-GB" sz="4400" b="1" dirty="0">
                <a:effectLst/>
                <a:latin typeface="Arial" panose="020B0604020202020204" pitchFamily="34" charset="0"/>
              </a:rPr>
              <a:t>175.950 </a:t>
            </a:r>
            <a:r>
              <a:rPr lang="en-GB" sz="4400" dirty="0">
                <a:effectLst/>
                <a:latin typeface="Arial" panose="020B0604020202020204" pitchFamily="34" charset="0"/>
              </a:rPr>
              <a:t>euro</a:t>
            </a:r>
          </a:p>
          <a:p>
            <a:pPr>
              <a:buFontTx/>
              <a:buChar char="-"/>
            </a:pPr>
            <a:r>
              <a:rPr lang="en-GB" sz="4400" dirty="0" err="1">
                <a:solidFill>
                  <a:schemeClr val="accent4">
                    <a:lumMod val="75000"/>
                  </a:schemeClr>
                </a:solidFill>
              </a:rPr>
              <a:t>Grup</a:t>
            </a:r>
            <a:r>
              <a:rPr lang="en-GB" sz="4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accent4">
                    <a:lumMod val="75000"/>
                  </a:schemeClr>
                </a:solidFill>
              </a:rPr>
              <a:t>țintă</a:t>
            </a:r>
            <a:r>
              <a:rPr lang="en-GB" sz="4400" dirty="0">
                <a:latin typeface="Arial" panose="020B0604020202020204" pitchFamily="34" charset="0"/>
              </a:rPr>
              <a:t>: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elevi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gimnaziu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clasele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 V-VIII</a:t>
            </a:r>
          </a:p>
          <a:p>
            <a:pPr marL="0" indent="0">
              <a:buNone/>
            </a:pPr>
            <a:endParaRPr lang="en-GB" sz="4400" dirty="0"/>
          </a:p>
        </p:txBody>
      </p:sp>
      <p:pic>
        <p:nvPicPr>
          <p:cNvPr id="4" name="Picture 3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56084759-109F-8999-3602-8A614C0573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75"/>
          <a:stretch/>
        </p:blipFill>
        <p:spPr>
          <a:xfrm>
            <a:off x="5857875" y="157138"/>
            <a:ext cx="5839097" cy="6858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687ECD03-4A35-33F3-A188-61C95F6C6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596265"/>
            <a:ext cx="10168128" cy="1179576"/>
          </a:xfrm>
        </p:spPr>
        <p:txBody>
          <a:bodyPr/>
          <a:lstStyle/>
          <a:p>
            <a:r>
              <a:rPr lang="en-GB" dirty="0"/>
              <a:t>DATE GENERALE</a:t>
            </a:r>
          </a:p>
        </p:txBody>
      </p:sp>
    </p:spTree>
    <p:extLst>
      <p:ext uri="{BB962C8B-B14F-4D97-AF65-F5344CB8AC3E}">
        <p14:creationId xmlns:p14="http://schemas.microsoft.com/office/powerpoint/2010/main" val="198108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47029-589C-539D-DAA3-C02EB58D6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OBIECTIVE  PNRAS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18C3AE-7EDF-AB8A-EDD4-DE59DF1B8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325" y="2156841"/>
            <a:ext cx="8039100" cy="4457700"/>
          </a:xfrm>
          <a:prstGeom prst="rect">
            <a:avLst/>
          </a:prstGeom>
        </p:spPr>
      </p:pic>
      <p:pic>
        <p:nvPicPr>
          <p:cNvPr id="3" name="Picture 2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479F3E3F-9955-CE48-DF71-7AF13C419E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75"/>
          <a:stretch/>
        </p:blipFill>
        <p:spPr>
          <a:xfrm>
            <a:off x="5857875" y="120015"/>
            <a:ext cx="5839097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35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0FC53-EDE1-0D9C-4A2D-F4837CA68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39"/>
            <a:ext cx="10168128" cy="1297915"/>
          </a:xfrm>
        </p:spPr>
        <p:txBody>
          <a:bodyPr>
            <a:normAutofit fontScale="90000"/>
          </a:bodyPr>
          <a:lstStyle/>
          <a:p>
            <a:r>
              <a:rPr lang="en-GB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1.ACTIVITĂȚI</a:t>
            </a:r>
            <a:br>
              <a:rPr lang="en-GB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en-GB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1.1. </a:t>
            </a:r>
            <a:r>
              <a:rPr lang="ro-RO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ACTIVITĂȚI MATE</a:t>
            </a:r>
            <a:b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5F51B-F2E0-B7E8-4117-946BEBDF9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073" y="2335981"/>
            <a:ext cx="10168128" cy="369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1.1.1. Identificarea elevilor aflați în risc de abandon școlar (activitate de </a:t>
            </a:r>
            <a:r>
              <a:rPr lang="ro-RO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screenning</a:t>
            </a:r>
            <a:r>
              <a:rPr lang="ro-RO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elevilor</a:t>
            </a:r>
            <a:r>
              <a:rPr lang="en-GB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en-GB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18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Chestionar</a:t>
            </a:r>
            <a:r>
              <a:rPr lang="en-GB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SASAT </a:t>
            </a:r>
            <a:r>
              <a:rPr lang="en-GB" sz="18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aplicat</a:t>
            </a:r>
            <a:r>
              <a:rPr lang="en-GB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elevilor</a:t>
            </a:r>
            <a:r>
              <a:rPr lang="en-GB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cu </a:t>
            </a:r>
            <a:r>
              <a:rPr lang="en-GB" sz="18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acordul</a:t>
            </a:r>
            <a:r>
              <a:rPr lang="en-GB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părintelui</a:t>
            </a:r>
            <a:endParaRPr lang="en-GB" sz="18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ro-R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completa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</a:t>
            </a:r>
            <a:r>
              <a:rPr lang="ro-R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fiș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ei</a:t>
            </a:r>
            <a:r>
              <a:rPr lang="ro-R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observare MATE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pentru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toți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elevii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constituirea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grupului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țintă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și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aprobarea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fișelor</a:t>
            </a:r>
            <a:endParaRPr lang="en-GB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1.1.2.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Înregistrarea elevilor aflați în situații de risc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elaborarea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dosarului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de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caz</a:t>
            </a:r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validarea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observatorului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lista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cu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elevii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aflați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risc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generarea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dosarului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caz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fiecare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elev</a:t>
            </a:r>
            <a:endParaRPr lang="en-GB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completarea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fișei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evaluare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MATE - </a:t>
            </a:r>
            <a:r>
              <a:rPr lang="en-GB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diriginte</a:t>
            </a:r>
            <a:endParaRPr lang="en-GB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1.1.3.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Introducerea datelor în SIIIR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și</a:t>
            </a: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elaborarea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planuri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lor</a:t>
            </a: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educaționale de intervenție</a:t>
            </a:r>
            <a:endParaRPr lang="en-GB" sz="18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188C6397-F9A0-5BA4-14C0-F657598AA1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75"/>
          <a:stretch/>
        </p:blipFill>
        <p:spPr>
          <a:xfrm>
            <a:off x="5857875" y="120015"/>
            <a:ext cx="5839097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90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106C5-E7B4-B27B-7C46-2D446044F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1.2.</a:t>
            </a:r>
            <a:r>
              <a:rPr lang="ro-RO" sz="36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ACTIVITĂȚI DE PREVENIRE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633E2-281A-AC7D-D0DD-25E75F02E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504657"/>
            <a:ext cx="10168128" cy="3694176"/>
          </a:xfrm>
        </p:spPr>
        <p:txBody>
          <a:bodyPr/>
          <a:lstStyle/>
          <a:p>
            <a:pPr marL="0" indent="0">
              <a:buNone/>
            </a:pPr>
            <a:r>
              <a:rPr lang="ro-RO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1.2.1. Activități pentru crearea unui climat pozitiv în clasă și școală</a:t>
            </a:r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</a:rPr>
              <a:t>dirigenție</a:t>
            </a:r>
            <a:r>
              <a:rPr lang="en-GB" sz="1800" dirty="0">
                <a:latin typeface="Calibri" panose="020F0502020204030204" pitchFamily="34" charset="0"/>
              </a:rPr>
              <a:t> (</a:t>
            </a:r>
            <a:r>
              <a:rPr lang="en-GB" sz="1800" dirty="0" err="1">
                <a:latin typeface="Calibri" panose="020F0502020204030204" pitchFamily="34" charset="0"/>
              </a:rPr>
              <a:t>invitați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specialiști</a:t>
            </a:r>
            <a:r>
              <a:rPr lang="en-GB" sz="1800" dirty="0">
                <a:latin typeface="Calibri" panose="020F0502020204030204" pitchFamily="34" charset="0"/>
              </a:rPr>
              <a:t>, </a:t>
            </a:r>
            <a:r>
              <a:rPr lang="en-GB" sz="1800" dirty="0" err="1">
                <a:latin typeface="Calibri" panose="020F0502020204030204" pitchFamily="34" charset="0"/>
              </a:rPr>
              <a:t>experți</a:t>
            </a:r>
            <a:r>
              <a:rPr lang="en-GB" sz="1800" dirty="0">
                <a:latin typeface="Calibri" panose="020F0502020204030204" pitchFamily="34" charset="0"/>
              </a:rPr>
              <a:t> – </a:t>
            </a:r>
            <a:r>
              <a:rPr lang="en-GB" sz="1800" dirty="0" err="1">
                <a:latin typeface="Calibri" panose="020F0502020204030204" pitchFamily="34" charset="0"/>
              </a:rPr>
              <a:t>prezentări</a:t>
            </a:r>
            <a:r>
              <a:rPr lang="en-GB" sz="1800" dirty="0">
                <a:latin typeface="Calibri" panose="020F0502020204030204" pitchFamily="34" charset="0"/>
              </a:rPr>
              <a:t>, </a:t>
            </a:r>
            <a:r>
              <a:rPr lang="en-GB" sz="1800" dirty="0" err="1">
                <a:latin typeface="Calibri" panose="020F0502020204030204" pitchFamily="34" charset="0"/>
              </a:rPr>
              <a:t>ateliere</a:t>
            </a:r>
            <a:r>
              <a:rPr lang="en-GB" sz="1800" dirty="0">
                <a:latin typeface="Calibri" panose="020F050202020403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</a:rPr>
              <a:t>activități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extrașcolare</a:t>
            </a:r>
            <a:r>
              <a:rPr lang="en-GB" sz="1800" dirty="0">
                <a:latin typeface="Calibri" panose="020F0502020204030204" pitchFamily="34" charset="0"/>
              </a:rPr>
              <a:t> (1/</a:t>
            </a:r>
            <a:r>
              <a:rPr lang="en-GB" sz="1800" dirty="0" err="1">
                <a:latin typeface="Calibri" panose="020F0502020204030204" pitchFamily="34" charset="0"/>
              </a:rPr>
              <a:t>lună</a:t>
            </a:r>
            <a:r>
              <a:rPr lang="en-GB" sz="1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1.2.2. Activități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pentru</a:t>
            </a: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reducerea absenteismului la clasă 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–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grupul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țintă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– 1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sedință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/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lună</a:t>
            </a:r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activități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dezvoltare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abilităților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relaționare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comunicare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socio-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emoționale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1.2.3. Activități de mentorat 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– 1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sedință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/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lună</a:t>
            </a:r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</a:rPr>
              <a:t>activități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bazate</a:t>
            </a:r>
            <a:r>
              <a:rPr lang="en-GB" sz="1800" dirty="0">
                <a:latin typeface="Calibri" panose="020F0502020204030204" pitchFamily="34" charset="0"/>
              </a:rPr>
              <a:t> pe </a:t>
            </a:r>
            <a:r>
              <a:rPr lang="en-GB" sz="1800" dirty="0" err="1">
                <a:latin typeface="Calibri" panose="020F0502020204030204" pitchFamily="34" charset="0"/>
              </a:rPr>
              <a:t>colaborare</a:t>
            </a:r>
            <a:r>
              <a:rPr lang="en-GB" sz="1800" dirty="0">
                <a:latin typeface="Calibri" panose="020F0502020204030204" pitchFamily="34" charset="0"/>
              </a:rPr>
              <a:t> – </a:t>
            </a:r>
            <a:r>
              <a:rPr lang="en-GB" sz="1800" dirty="0" err="1">
                <a:latin typeface="Calibri" panose="020F0502020204030204" pitchFamily="34" charset="0"/>
              </a:rPr>
              <a:t>petrecerea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timpului</a:t>
            </a:r>
            <a:r>
              <a:rPr lang="en-GB" sz="1800" dirty="0">
                <a:latin typeface="Calibri" panose="020F0502020204030204" pitchFamily="34" charset="0"/>
              </a:rPr>
              <a:t> liber </a:t>
            </a:r>
            <a:r>
              <a:rPr lang="en-GB" sz="1800" dirty="0" err="1">
                <a:latin typeface="Calibri" panose="020F0502020204030204" pitchFamily="34" charset="0"/>
              </a:rPr>
              <a:t>împreună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1800" b="1" dirty="0">
                <a:latin typeface="Calibri" panose="020F0502020204030204" pitchFamily="34" charset="0"/>
              </a:rPr>
              <a:t>1.2.4. </a:t>
            </a:r>
            <a:r>
              <a:rPr lang="en-GB" sz="1800" b="1" dirty="0" err="1">
                <a:latin typeface="Calibri" panose="020F0502020204030204" pitchFamily="34" charset="0"/>
              </a:rPr>
              <a:t>Cursuri</a:t>
            </a:r>
            <a:r>
              <a:rPr lang="en-GB" sz="1800" b="1" dirty="0">
                <a:latin typeface="Calibri" panose="020F0502020204030204" pitchFamily="34" charset="0"/>
              </a:rPr>
              <a:t> de </a:t>
            </a:r>
            <a:r>
              <a:rPr lang="en-GB" sz="1800" b="1" dirty="0" err="1">
                <a:latin typeface="Calibri" panose="020F0502020204030204" pitchFamily="34" charset="0"/>
              </a:rPr>
              <a:t>formare</a:t>
            </a:r>
            <a:r>
              <a:rPr lang="en-GB" sz="1800" b="1" dirty="0">
                <a:latin typeface="Calibri" panose="020F050202020403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</a:rPr>
              <a:t>pentru</a:t>
            </a:r>
            <a:r>
              <a:rPr lang="en-GB" sz="1800" b="1" dirty="0">
                <a:latin typeface="Calibri" panose="020F050202020403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</a:rPr>
              <a:t>personalul</a:t>
            </a:r>
            <a:r>
              <a:rPr lang="en-GB" sz="1800" b="1" dirty="0">
                <a:latin typeface="Calibri" panose="020F0502020204030204" pitchFamily="34" charset="0"/>
              </a:rPr>
              <a:t> didactic</a:t>
            </a:r>
          </a:p>
          <a:p>
            <a:pPr>
              <a:buFontTx/>
              <a:buChar char="-"/>
            </a:pPr>
            <a:endParaRPr lang="en-GB" sz="18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0BAFC7A3-7132-E254-D1CB-2A5B5243E9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75"/>
          <a:stretch/>
        </p:blipFill>
        <p:spPr>
          <a:xfrm>
            <a:off x="5857875" y="120015"/>
            <a:ext cx="5839097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60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106C5-E7B4-B27B-7C46-2D446044F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1.3.</a:t>
            </a:r>
            <a:r>
              <a:rPr lang="ro-RO" sz="36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ACTIVITĂȚI DE </a:t>
            </a:r>
            <a:r>
              <a:rPr lang="en-GB" sz="36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INTERVENȚIE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633E2-281A-AC7D-D0DD-25E75F02E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1.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</a:t>
            </a: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.1. Activități </a:t>
            </a:r>
            <a:r>
              <a:rPr lang="en-GB" sz="1800" b="1" dirty="0">
                <a:latin typeface="Calibri" panose="020F0502020204030204" pitchFamily="34" charset="0"/>
                <a:ea typeface="Arial" panose="020B0604020202020204" pitchFamily="34" charset="0"/>
              </a:rPr>
              <a:t>REMEDIALE</a:t>
            </a:r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</a:rPr>
              <a:t>Limba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română</a:t>
            </a:r>
            <a:r>
              <a:rPr lang="en-GB" sz="1800" dirty="0">
                <a:latin typeface="Calibri" panose="020F0502020204030204" pitchFamily="34" charset="0"/>
              </a:rPr>
              <a:t> – 1 </a:t>
            </a:r>
            <a:r>
              <a:rPr lang="en-GB" sz="1800" dirty="0" err="1">
                <a:latin typeface="Calibri" panose="020F0502020204030204" pitchFamily="34" charset="0"/>
              </a:rPr>
              <a:t>ședință</a:t>
            </a:r>
            <a:r>
              <a:rPr lang="en-GB" sz="1800" dirty="0">
                <a:latin typeface="Calibri" panose="020F0502020204030204" pitchFamily="34" charset="0"/>
              </a:rPr>
              <a:t>/</a:t>
            </a:r>
            <a:r>
              <a:rPr lang="en-GB" sz="1800" dirty="0" err="1">
                <a:latin typeface="Calibri" panose="020F0502020204030204" pitchFamily="34" charset="0"/>
              </a:rPr>
              <a:t>săptămână</a:t>
            </a:r>
            <a:endParaRPr lang="en-GB" sz="18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</a:rPr>
              <a:t>Matematică</a:t>
            </a:r>
            <a:r>
              <a:rPr lang="en-GB" sz="1800" dirty="0">
                <a:latin typeface="Calibri" panose="020F0502020204030204" pitchFamily="34" charset="0"/>
              </a:rPr>
              <a:t> – 1 </a:t>
            </a:r>
            <a:r>
              <a:rPr lang="en-GB" sz="1800" dirty="0" err="1">
                <a:latin typeface="Calibri" panose="020F0502020204030204" pitchFamily="34" charset="0"/>
              </a:rPr>
              <a:t>ședință</a:t>
            </a:r>
            <a:r>
              <a:rPr lang="en-GB" sz="1800" dirty="0">
                <a:latin typeface="Calibri" panose="020F0502020204030204" pitchFamily="34" charset="0"/>
              </a:rPr>
              <a:t>/</a:t>
            </a:r>
            <a:r>
              <a:rPr lang="en-GB" sz="1800" dirty="0" err="1">
                <a:latin typeface="Calibri" panose="020F0502020204030204" pitchFamily="34" charset="0"/>
              </a:rPr>
              <a:t>săptămână</a:t>
            </a:r>
            <a:endParaRPr lang="en-GB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1.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3</a:t>
            </a: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.2. Activități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extrașcolare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– 2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activități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/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lună</a:t>
            </a:r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Activități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: sport,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educație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sănătate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educație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ecologică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Excursii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tematice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Tabara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25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elevi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/an</a:t>
            </a:r>
          </a:p>
          <a:p>
            <a:pPr marL="0" indent="0">
              <a:buNone/>
            </a:pP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1.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</a:t>
            </a: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.3.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Consiliere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–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în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funcție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de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nevoile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identificate</a:t>
            </a:r>
            <a:r>
              <a:rPr lang="en-GB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elevi</a:t>
            </a:r>
            <a:r>
              <a:rPr lang="en-GB" sz="1800" b="1" dirty="0"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  <a:ea typeface="Arial" panose="020B0604020202020204" pitchFamily="34" charset="0"/>
              </a:rPr>
              <a:t>și</a:t>
            </a:r>
            <a:r>
              <a:rPr lang="en-GB" sz="1800" b="1" dirty="0"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  <a:ea typeface="Arial" panose="020B0604020202020204" pitchFamily="34" charset="0"/>
              </a:rPr>
              <a:t>părinți</a:t>
            </a:r>
            <a:r>
              <a:rPr lang="en-GB" sz="1800" b="1" dirty="0">
                <a:latin typeface="Calibri" panose="020F0502020204030204" pitchFamily="34" charset="0"/>
                <a:ea typeface="Arial" panose="020B0604020202020204" pitchFamily="34" charset="0"/>
              </a:rPr>
              <a:t>)</a:t>
            </a:r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1.3.4. </a:t>
            </a:r>
            <a:r>
              <a:rPr lang="en-GB" sz="18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Educație</a:t>
            </a:r>
            <a:r>
              <a:rPr lang="en-GB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parentală</a:t>
            </a:r>
            <a:r>
              <a:rPr lang="en-GB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 – curs </a:t>
            </a:r>
            <a:r>
              <a:rPr lang="en-GB" sz="18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formare</a:t>
            </a:r>
            <a:r>
              <a:rPr lang="en-GB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părinți</a:t>
            </a:r>
            <a:endParaRPr lang="en-GB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latin typeface="Calibri" panose="020F0502020204030204" pitchFamily="34" charset="0"/>
              </a:rPr>
              <a:t>1.3.5. </a:t>
            </a:r>
            <a:r>
              <a:rPr lang="en-GB" sz="1800" b="1" dirty="0" err="1">
                <a:latin typeface="Calibri" panose="020F0502020204030204" pitchFamily="34" charset="0"/>
              </a:rPr>
              <a:t>Cursuri</a:t>
            </a:r>
            <a:r>
              <a:rPr lang="en-GB" sz="1800" b="1" dirty="0">
                <a:latin typeface="Calibri" panose="020F0502020204030204" pitchFamily="34" charset="0"/>
              </a:rPr>
              <a:t> de </a:t>
            </a:r>
            <a:r>
              <a:rPr lang="en-GB" sz="1800" b="1" dirty="0" err="1">
                <a:latin typeface="Calibri" panose="020F0502020204030204" pitchFamily="34" charset="0"/>
              </a:rPr>
              <a:t>formare</a:t>
            </a:r>
            <a:r>
              <a:rPr lang="en-GB" sz="1800" b="1" dirty="0">
                <a:latin typeface="Calibri" panose="020F050202020403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</a:rPr>
              <a:t>pentru</a:t>
            </a:r>
            <a:r>
              <a:rPr lang="en-GB" sz="1800" b="1" dirty="0">
                <a:latin typeface="Calibri" panose="020F050202020403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</a:rPr>
              <a:t>cadrele</a:t>
            </a:r>
            <a:r>
              <a:rPr lang="en-GB" sz="1800" b="1" dirty="0">
                <a:latin typeface="Calibri" panose="020F050202020403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</a:rPr>
              <a:t>didactice</a:t>
            </a:r>
            <a:endParaRPr lang="en-GB" sz="18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en-GB" sz="18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22FAAAE3-1BE7-F839-D40F-B9CAF1843B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75"/>
          <a:stretch/>
        </p:blipFill>
        <p:spPr>
          <a:xfrm>
            <a:off x="5857875" y="120015"/>
            <a:ext cx="5839097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09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106C5-E7B4-B27B-7C46-2D446044F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ro-RO" sz="36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ACTIVITĂȚI DE </a:t>
            </a:r>
            <a:r>
              <a:rPr lang="en-GB" sz="36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DIGITALIZARE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633E2-281A-AC7D-D0DD-25E75F02E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800" b="1" dirty="0">
                <a:latin typeface="Calibri" panose="020F0502020204030204" pitchFamily="34" charset="0"/>
                <a:ea typeface="Arial" panose="020B0604020202020204" pitchFamily="34" charset="0"/>
              </a:rPr>
              <a:t>2.1. </a:t>
            </a:r>
            <a:r>
              <a:rPr lang="en-GB" sz="1800" b="1" u="sng" dirty="0">
                <a:latin typeface="Calibri" panose="020F0502020204030204" pitchFamily="34" charset="0"/>
                <a:ea typeface="Arial" panose="020B0604020202020204" pitchFamily="34" charset="0"/>
              </a:rPr>
              <a:t>2 – SĂLI DE CLASĂ INTELIGENTE </a:t>
            </a:r>
            <a:r>
              <a:rPr lang="en-GB" sz="1800" b="1" dirty="0" err="1">
                <a:latin typeface="Calibri" panose="020F0502020204030204" pitchFamily="34" charset="0"/>
                <a:ea typeface="Arial" panose="020B0604020202020204" pitchFamily="34" charset="0"/>
              </a:rPr>
              <a:t>dotate</a:t>
            </a:r>
            <a:r>
              <a:rPr lang="en-GB" sz="1800" b="1" dirty="0">
                <a:latin typeface="Calibri" panose="020F0502020204030204" pitchFamily="34" charset="0"/>
                <a:ea typeface="Arial" panose="020B0604020202020204" pitchFamily="34" charset="0"/>
              </a:rPr>
              <a:t> cu:</a:t>
            </a:r>
            <a:endParaRPr lang="en-GB" sz="1800" b="1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GB" sz="1800" dirty="0">
                <a:latin typeface="Calibri" panose="020F0502020204030204" pitchFamily="34" charset="0"/>
              </a:rPr>
              <a:t>Display </a:t>
            </a:r>
            <a:r>
              <a:rPr lang="en-GB" sz="1800" dirty="0" err="1">
                <a:latin typeface="Calibri" panose="020F0502020204030204" pitchFamily="34" charset="0"/>
              </a:rPr>
              <a:t>interactiv</a:t>
            </a:r>
            <a:endParaRPr lang="en-GB" sz="18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</a:rPr>
              <a:t>Laptopuri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pentru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fiecare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elev</a:t>
            </a:r>
            <a:endParaRPr lang="en-GB" sz="18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</a:rPr>
              <a:t>Stație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mobilă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pentru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depozitare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și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încărcare</a:t>
            </a:r>
            <a:endParaRPr lang="en-GB" sz="18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</a:rPr>
              <a:t>Copiator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multifuncțional</a:t>
            </a:r>
            <a:endParaRPr lang="en-GB" sz="18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1800" dirty="0">
                <a:latin typeface="Calibri" panose="020F0502020204030204" pitchFamily="34" charset="0"/>
              </a:rPr>
              <a:t>Internet fix </a:t>
            </a:r>
            <a:r>
              <a:rPr lang="en-GB" sz="1800" dirty="0" err="1">
                <a:latin typeface="Calibri" panose="020F0502020204030204" pitchFamily="34" charset="0"/>
              </a:rPr>
              <a:t>și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</a:rPr>
              <a:t>mobil</a:t>
            </a:r>
            <a:endParaRPr lang="en-GB" sz="18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</a:rPr>
              <a:t>Softuri</a:t>
            </a:r>
            <a:r>
              <a:rPr lang="en-GB" sz="1800" dirty="0">
                <a:latin typeface="Calibri" panose="020F0502020204030204" pitchFamily="34" charset="0"/>
              </a:rPr>
              <a:t>: </a:t>
            </a:r>
            <a:r>
              <a:rPr lang="en-GB" sz="1800" dirty="0" err="1">
                <a:latin typeface="Calibri" panose="020F0502020204030204" pitchFamily="34" charset="0"/>
              </a:rPr>
              <a:t>licențe</a:t>
            </a:r>
            <a:r>
              <a:rPr lang="en-GB" sz="1800" dirty="0">
                <a:latin typeface="Calibri" panose="020F0502020204030204" pitchFamily="34" charset="0"/>
              </a:rPr>
              <a:t> OFFICE, MOZA WEB</a:t>
            </a:r>
          </a:p>
          <a:p>
            <a:pPr marL="0" indent="0">
              <a:buNone/>
            </a:pPr>
            <a:r>
              <a:rPr lang="en-GB" sz="1800" b="1" dirty="0">
                <a:latin typeface="Calibri" panose="020F0502020204030204" pitchFamily="34" charset="0"/>
              </a:rPr>
              <a:t>2.2. </a:t>
            </a:r>
            <a:r>
              <a:rPr lang="en-GB" sz="1800" b="1" dirty="0" err="1">
                <a:latin typeface="Calibri" panose="020F0502020204030204" pitchFamily="34" charset="0"/>
              </a:rPr>
              <a:t>Cursuri</a:t>
            </a:r>
            <a:r>
              <a:rPr lang="en-GB" sz="1800" b="1" dirty="0">
                <a:latin typeface="Calibri" panose="020F0502020204030204" pitchFamily="34" charset="0"/>
              </a:rPr>
              <a:t> de </a:t>
            </a:r>
            <a:r>
              <a:rPr lang="en-GB" sz="1800" b="1" dirty="0" err="1">
                <a:latin typeface="Calibri" panose="020F0502020204030204" pitchFamily="34" charset="0"/>
              </a:rPr>
              <a:t>formare</a:t>
            </a:r>
            <a:r>
              <a:rPr lang="en-GB" sz="1800" b="1" dirty="0">
                <a:latin typeface="Calibri" panose="020F050202020403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</a:rPr>
              <a:t>pentru</a:t>
            </a:r>
            <a:r>
              <a:rPr lang="en-GB" sz="1800" b="1" dirty="0">
                <a:latin typeface="Calibri" panose="020F050202020403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</a:rPr>
              <a:t>utilizarea</a:t>
            </a:r>
            <a:r>
              <a:rPr lang="en-GB" sz="1800" b="1" dirty="0">
                <a:latin typeface="Calibri" panose="020F050202020403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</a:rPr>
              <a:t>echipamentelor</a:t>
            </a:r>
            <a:r>
              <a:rPr lang="en-GB" sz="1800" b="1" dirty="0">
                <a:latin typeface="Calibri" panose="020F050202020403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</a:rPr>
              <a:t>digitale</a:t>
            </a:r>
            <a:endParaRPr lang="en-GB" sz="18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latin typeface="Calibri" panose="020F0502020204030204" pitchFamily="34" charset="0"/>
              </a:rPr>
              <a:t>2.3. </a:t>
            </a:r>
            <a:r>
              <a:rPr lang="en-GB" sz="1800" b="1" dirty="0" err="1">
                <a:latin typeface="Calibri" panose="020F0502020204030204" pitchFamily="34" charset="0"/>
              </a:rPr>
              <a:t>Evaluare</a:t>
            </a:r>
            <a:r>
              <a:rPr lang="en-GB" sz="1800" b="1" dirty="0">
                <a:latin typeface="Calibri" panose="020F050202020403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</a:rPr>
              <a:t>și</a:t>
            </a:r>
            <a:r>
              <a:rPr lang="en-GB" sz="1800" b="1" dirty="0">
                <a:latin typeface="Calibri" panose="020F050202020403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</a:rPr>
              <a:t>certificare</a:t>
            </a:r>
            <a:r>
              <a:rPr lang="en-GB" sz="1800" b="1" dirty="0">
                <a:latin typeface="Calibri" panose="020F0502020204030204" pitchFamily="34" charset="0"/>
              </a:rPr>
              <a:t> ECDL (</a:t>
            </a:r>
            <a:r>
              <a:rPr lang="en-GB" sz="1800" b="1" dirty="0" err="1">
                <a:latin typeface="Calibri" panose="020F0502020204030204" pitchFamily="34" charset="0"/>
              </a:rPr>
              <a:t>elevi</a:t>
            </a:r>
            <a:r>
              <a:rPr lang="en-GB" sz="1800" b="1" dirty="0">
                <a:latin typeface="Calibri" panose="020F050202020403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</a:rPr>
              <a:t>și</a:t>
            </a:r>
            <a:r>
              <a:rPr lang="en-GB" sz="1800" b="1" dirty="0">
                <a:latin typeface="Calibri" panose="020F0502020204030204" pitchFamily="34" charset="0"/>
              </a:rPr>
              <a:t> cadre </a:t>
            </a:r>
            <a:r>
              <a:rPr lang="en-GB" sz="1800" b="1" dirty="0" err="1">
                <a:latin typeface="Calibri" panose="020F0502020204030204" pitchFamily="34" charset="0"/>
              </a:rPr>
              <a:t>didactice</a:t>
            </a:r>
            <a:r>
              <a:rPr lang="en-GB" sz="1800" b="1" dirty="0">
                <a:latin typeface="Calibri" panose="020F0502020204030204" pitchFamily="34" charset="0"/>
              </a:rPr>
              <a:t>)</a:t>
            </a:r>
          </a:p>
          <a:p>
            <a:pPr>
              <a:buFontTx/>
              <a:buChar char="-"/>
            </a:pPr>
            <a:endParaRPr lang="en-GB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1800" b="1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endParaRPr lang="en-GB" sz="18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BEE636D7-E06F-4216-B0B2-48B09277C7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75"/>
          <a:stretch/>
        </p:blipFill>
        <p:spPr>
          <a:xfrm>
            <a:off x="5857875" y="120015"/>
            <a:ext cx="5839097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27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BEE636D7-E06F-4216-B0B2-48B09277C7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75"/>
          <a:stretch/>
        </p:blipFill>
        <p:spPr>
          <a:xfrm>
            <a:off x="5857875" y="173281"/>
            <a:ext cx="5839097" cy="685800"/>
          </a:xfrm>
          <a:prstGeom prst="rect">
            <a:avLst/>
          </a:prstGeom>
        </p:spPr>
      </p:pic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F0705DE3-D797-6EAE-1C5F-DC568B60E0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519" y="2313983"/>
            <a:ext cx="480536" cy="48053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1B14859-61D8-C1D0-710F-A20330085445}"/>
              </a:ext>
            </a:extLst>
          </p:cNvPr>
          <p:cNvSpPr txBox="1"/>
          <p:nvPr/>
        </p:nvSpPr>
        <p:spPr>
          <a:xfrm>
            <a:off x="3622380" y="2200308"/>
            <a:ext cx="5678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accent4">
                    <a:lumMod val="75000"/>
                  </a:schemeClr>
                </a:solidFill>
              </a:rPr>
              <a:t>Liceul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2000" b="1" dirty="0" err="1">
                <a:solidFill>
                  <a:schemeClr val="accent4">
                    <a:lumMod val="75000"/>
                  </a:schemeClr>
                </a:solidFill>
              </a:rPr>
              <a:t>Tehnologic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</a:rPr>
              <a:t> „Nicolae </a:t>
            </a:r>
            <a:r>
              <a:rPr lang="en-GB" sz="2000" b="1" dirty="0" err="1">
                <a:solidFill>
                  <a:schemeClr val="accent4">
                    <a:lumMod val="75000"/>
                  </a:schemeClr>
                </a:solidFill>
              </a:rPr>
              <a:t>Teclu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</a:rPr>
              <a:t>” </a:t>
            </a:r>
          </a:p>
          <a:p>
            <a:r>
              <a:rPr lang="en-GB" sz="2000" b="1" dirty="0" err="1">
                <a:solidFill>
                  <a:schemeClr val="accent4">
                    <a:lumMod val="75000"/>
                  </a:schemeClr>
                </a:solidFill>
              </a:rPr>
              <a:t>Copșa</a:t>
            </a: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2000" b="1" dirty="0" err="1">
                <a:solidFill>
                  <a:schemeClr val="accent4">
                    <a:lumMod val="75000"/>
                  </a:schemeClr>
                </a:solidFill>
              </a:rPr>
              <a:t>Mică</a:t>
            </a:r>
            <a:endParaRPr lang="en-GB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FD18950-C6F7-9094-3DB6-69303BA67008}"/>
              </a:ext>
            </a:extLst>
          </p:cNvPr>
          <p:cNvSpPr txBox="1">
            <a:spLocks/>
          </p:cNvSpPr>
          <p:nvPr/>
        </p:nvSpPr>
        <p:spPr>
          <a:xfrm>
            <a:off x="3622380" y="2549215"/>
            <a:ext cx="5821076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/>
              <a:t>PNRR - PNRAS</a:t>
            </a:r>
            <a:br>
              <a:rPr lang="en-GB" sz="4800" dirty="0"/>
            </a:b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F-PNRAS-1-2022-1801</a:t>
            </a:r>
          </a:p>
          <a:p>
            <a:br>
              <a:rPr lang="en-GB" sz="3200" dirty="0"/>
            </a:br>
            <a:endParaRPr lang="en-GB" sz="3200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8798557-0108-6A1A-A08F-45BA16444470}"/>
              </a:ext>
            </a:extLst>
          </p:cNvPr>
          <p:cNvSpPr txBox="1">
            <a:spLocks/>
          </p:cNvSpPr>
          <p:nvPr/>
        </p:nvSpPr>
        <p:spPr>
          <a:xfrm>
            <a:off x="3622380" y="5219151"/>
            <a:ext cx="4023360" cy="1208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b="1" dirty="0" err="1"/>
              <a:t>Nouă</a:t>
            </a:r>
            <a:r>
              <a:rPr lang="en-GB" sz="4000" b="1" dirty="0"/>
              <a:t> ne </a:t>
            </a:r>
            <a:r>
              <a:rPr lang="en-GB" sz="4000" b="1" dirty="0" err="1"/>
              <a:t>pasă</a:t>
            </a:r>
            <a:r>
              <a:rPr lang="en-GB" sz="40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6809730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1C2732"/>
      </a:dk2>
      <a:lt2>
        <a:srgbClr val="F3F0F1"/>
      </a:lt2>
      <a:accent1>
        <a:srgbClr val="21B782"/>
      </a:accent1>
      <a:accent2>
        <a:srgbClr val="14B1BC"/>
      </a:accent2>
      <a:accent3>
        <a:srgbClr val="298CE7"/>
      </a:accent3>
      <a:accent4>
        <a:srgbClr val="2E40D9"/>
      </a:accent4>
      <a:accent5>
        <a:srgbClr val="6529E7"/>
      </a:accent5>
      <a:accent6>
        <a:srgbClr val="A217D5"/>
      </a:accent6>
      <a:hlink>
        <a:srgbClr val="BF3F6C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420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Avenir Next LT Pro</vt:lpstr>
      <vt:lpstr>Calibri</vt:lpstr>
      <vt:lpstr>AccentBoxVTI</vt:lpstr>
      <vt:lpstr>PNRR  F-PNRAS-1-2022-1801  PROIECT NAȚIONAL PENTRU REDUCEREA ABANDONULUI ȘCOLAR (PNRAS) </vt:lpstr>
      <vt:lpstr>DATE GENERALE</vt:lpstr>
      <vt:lpstr>OBIECTIVE  PNRAS</vt:lpstr>
      <vt:lpstr>1.ACTIVITĂȚI  1.1. ACTIVITĂȚI MATE </vt:lpstr>
      <vt:lpstr> 1.2. ACTIVITĂȚI DE PREVENIRE </vt:lpstr>
      <vt:lpstr> 1.3. ACTIVITĂȚI DE INTERVENȚIE </vt:lpstr>
      <vt:lpstr> 2. ACTIVITĂȚI DE DIGITALIZARE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PNRAS</dc:title>
  <dc:creator>Berger Lucia</dc:creator>
  <cp:lastModifiedBy>Berger Lucia</cp:lastModifiedBy>
  <cp:revision>8</cp:revision>
  <cp:lastPrinted>2022-12-16T10:37:52Z</cp:lastPrinted>
  <dcterms:created xsi:type="dcterms:W3CDTF">2022-11-25T08:46:51Z</dcterms:created>
  <dcterms:modified xsi:type="dcterms:W3CDTF">2022-12-16T10:49:46Z</dcterms:modified>
</cp:coreProperties>
</file>